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94" r:id="rId2"/>
    <p:sldId id="295" r:id="rId3"/>
    <p:sldId id="262" r:id="rId4"/>
    <p:sldId id="288" r:id="rId5"/>
    <p:sldId id="270" r:id="rId6"/>
    <p:sldId id="284" r:id="rId7"/>
    <p:sldId id="285" r:id="rId8"/>
    <p:sldId id="286" r:id="rId9"/>
    <p:sldId id="287" r:id="rId10"/>
    <p:sldId id="289" r:id="rId11"/>
    <p:sldId id="290" r:id="rId12"/>
    <p:sldId id="291" r:id="rId13"/>
    <p:sldId id="273" r:id="rId14"/>
    <p:sldId id="282" r:id="rId15"/>
    <p:sldId id="283" r:id="rId16"/>
    <p:sldId id="264" r:id="rId17"/>
    <p:sldId id="277" r:id="rId18"/>
    <p:sldId id="278" r:id="rId19"/>
    <p:sldId id="279" r:id="rId20"/>
    <p:sldId id="280" r:id="rId21"/>
    <p:sldId id="281" r:id="rId22"/>
    <p:sldId id="266" r:id="rId23"/>
    <p:sldId id="292" r:id="rId24"/>
    <p:sldId id="29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D2B53-75DF-4130-9082-9FF59A4B0BC2}" type="datetimeFigureOut">
              <a:rPr lang="en-US" smtClean="0"/>
              <a:t>11/18/2016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ED6E90-5B0D-428E-AFFC-BCD85D65D5A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F5211C1-5B27-4479-A8E5-987147C5A572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52F-62B6-4D48-AFE9-551220FA8046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5452F-62B6-4D48-AFE9-551220FA8046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3ED19-453A-4734-BC96-D25F53111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52400" y="3352800"/>
            <a:ext cx="8763000" cy="2971800"/>
          </a:xfrm>
          <a:solidFill>
            <a:schemeClr val="bg2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rtlCol="0"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D”PZi</a:t>
            </a:r>
            <a:r>
              <a:rPr lang="en-US" sz="7200" dirty="0" smtClean="0"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MwYZ</a:t>
            </a:r>
            <a:r>
              <a:rPr lang="en-US" sz="7200" dirty="0" smtClean="0"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K¬v‡m</a:t>
            </a:r>
            <a:r>
              <a:rPr lang="en-US" sz="7200" dirty="0" smtClean="0"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mevB‡K</a:t>
            </a:r>
            <a:r>
              <a:rPr lang="en-US" sz="7200" dirty="0" smtClean="0">
                <a:latin typeface="ArhialkhanMJ" pitchFamily="2" charset="0"/>
                <a:cs typeface="ArhialkhanMJ" pitchFamily="2" charset="0"/>
              </a:rPr>
              <a:t> ¯^</a:t>
            </a: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vMZg</a:t>
            </a:r>
            <a:endParaRPr lang="en-US" sz="7200" dirty="0">
              <a:latin typeface="ArhialkhanMJ" pitchFamily="2" charset="0"/>
              <a:cs typeface="ArhialkhanMJ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836474"/>
            <a:ext cx="8839200" cy="1754326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scene3d>
            <a:camera prst="isometricOffAxis1Right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K¨v›Ub‡g›U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cvewjK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 ¯‹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zj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 I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K‡jR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†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gv‡gbkvnx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hialkhanMJ" pitchFamily="2" charset="0"/>
              <a:cs typeface="ArhialkhanMJ" pitchFamily="2" charset="0"/>
            </a:endParaRPr>
          </a:p>
        </p:txBody>
      </p:sp>
      <p:pic>
        <p:nvPicPr>
          <p:cNvPr id="15364" name="Picture 3" descr="F:\Presentation\logo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2667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28600" y="1"/>
            <a:ext cx="7772400" cy="68580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wÎ‡KvYwgwZ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 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Ex-7.6 ( 3)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685800"/>
            <a:ext cx="8153400" cy="563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8600" y="76200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28600" y="1"/>
            <a:ext cx="7772400" cy="68580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wÎ‡KvYwgwZ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 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Ex-7.6 ( 6)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685800"/>
            <a:ext cx="8153400" cy="563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600"/>
            <a:ext cx="91440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28600" y="1"/>
            <a:ext cx="7772400" cy="68580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wÎ‡KvYwgwZ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 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Ex-7.6 ( 2)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685800"/>
            <a:ext cx="8153400" cy="563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8100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4. A=tan P </a:t>
            </a:r>
            <a:r>
              <a:rPr lang="en-US" sz="2800" dirty="0" err="1" smtClean="0"/>
              <a:t>cotQ</a:t>
            </a:r>
            <a:r>
              <a:rPr lang="en-US" sz="2800" dirty="0" smtClean="0"/>
              <a:t> </a:t>
            </a:r>
            <a:r>
              <a:rPr lang="en-US" sz="2800" dirty="0" err="1" smtClean="0"/>
              <a:t>cotR</a:t>
            </a:r>
            <a:r>
              <a:rPr lang="en-US" sz="2800" dirty="0" smtClean="0"/>
              <a:t> , X=sin2Bsec4B    </a:t>
            </a:r>
            <a:r>
              <a:rPr lang="en-US" sz="2800" dirty="0" err="1" smtClean="0"/>
              <a:t>Ges</a:t>
            </a:r>
            <a:r>
              <a:rPr lang="en-US" sz="2800" dirty="0" smtClean="0"/>
              <a:t>  cos8B cos14B</a:t>
            </a:r>
            <a:endParaRPr lang="en-GB" sz="2800" dirty="0" smtClean="0"/>
          </a:p>
          <a:p>
            <a:r>
              <a:rPr lang="en-US" sz="2800" dirty="0" smtClean="0">
                <a:latin typeface="SutonnyMJ" pitchFamily="2" charset="0"/>
              </a:rPr>
              <a:t>K) </a:t>
            </a:r>
            <a:r>
              <a:rPr lang="az-Cyrl-AZ" sz="2800" dirty="0" smtClean="0">
                <a:latin typeface="Times New Roman"/>
                <a:cs typeface="Times New Roman"/>
              </a:rPr>
              <a:t>ө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smtClean="0"/>
              <a:t>=18 </a:t>
            </a:r>
            <a:r>
              <a:rPr lang="en-US" sz="2800" dirty="0" err="1" smtClean="0">
                <a:latin typeface="SutonnyMJ" pitchFamily="2" charset="0"/>
              </a:rPr>
              <a:t>n‡j</a:t>
            </a:r>
            <a:r>
              <a:rPr lang="en-US" sz="2800" dirty="0" smtClean="0">
                <a:latin typeface="SutonnyMJ" pitchFamily="2" charset="0"/>
              </a:rPr>
              <a:t> †`</a:t>
            </a:r>
            <a:r>
              <a:rPr lang="en-US" sz="2800" dirty="0" err="1" smtClean="0">
                <a:latin typeface="SutonnyMJ" pitchFamily="2" charset="0"/>
              </a:rPr>
              <a:t>LvI</a:t>
            </a:r>
            <a:r>
              <a:rPr lang="en-US" sz="2800" dirty="0" smtClean="0">
                <a:latin typeface="SutonnyMJ" pitchFamily="2" charset="0"/>
              </a:rPr>
              <a:t> †h ,</a:t>
            </a:r>
            <a:r>
              <a:rPr lang="en-US" sz="2800" dirty="0" smtClean="0"/>
              <a:t>cosec </a:t>
            </a:r>
            <a:r>
              <a:rPr lang="az-Cyrl-AZ" sz="2800" dirty="0" smtClean="0">
                <a:latin typeface="Times New Roman"/>
                <a:cs typeface="Times New Roman"/>
              </a:rPr>
              <a:t>ө</a:t>
            </a:r>
            <a:r>
              <a:rPr lang="en-US" sz="2800" dirty="0" smtClean="0"/>
              <a:t>  = </a:t>
            </a:r>
            <a:endParaRPr lang="en-GB" sz="2800" dirty="0" smtClean="0"/>
          </a:p>
          <a:p>
            <a:r>
              <a:rPr lang="en-US" sz="2800" dirty="0" smtClean="0">
                <a:latin typeface="SutonnyMJ" pitchFamily="2" charset="0"/>
              </a:rPr>
              <a:t>L) </a:t>
            </a:r>
            <a:r>
              <a:rPr lang="en-US" sz="2800" dirty="0" smtClean="0"/>
              <a:t>P=20, Q=50, R=10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n‡j</a:t>
            </a:r>
            <a:r>
              <a:rPr lang="en-US" sz="2800" dirty="0" smtClean="0">
                <a:latin typeface="SutonnyMJ" pitchFamily="2" charset="0"/>
              </a:rPr>
              <a:t> †`</a:t>
            </a:r>
            <a:r>
              <a:rPr lang="en-US" sz="2800" dirty="0" err="1" smtClean="0">
                <a:latin typeface="SutonnyMJ" pitchFamily="2" charset="0"/>
              </a:rPr>
              <a:t>LvI</a:t>
            </a:r>
            <a:r>
              <a:rPr lang="en-US" sz="2800" dirty="0" smtClean="0">
                <a:latin typeface="SutonnyMJ" pitchFamily="2" charset="0"/>
              </a:rPr>
              <a:t> †h, </a:t>
            </a:r>
            <a:r>
              <a:rPr lang="en-US" sz="2800" dirty="0" smtClean="0"/>
              <a:t>A=</a:t>
            </a:r>
            <a:endParaRPr lang="en-GB" sz="2800" dirty="0" smtClean="0"/>
          </a:p>
          <a:p>
            <a:r>
              <a:rPr lang="en-US" sz="2800" dirty="0" smtClean="0">
                <a:latin typeface="SutonnyMJ" pitchFamily="2" charset="0"/>
              </a:rPr>
              <a:t>M) †`</a:t>
            </a:r>
            <a:r>
              <a:rPr lang="en-US" sz="2800" dirty="0" err="1" smtClean="0">
                <a:latin typeface="SutonnyMJ" pitchFamily="2" charset="0"/>
              </a:rPr>
              <a:t>LvI</a:t>
            </a:r>
            <a:r>
              <a:rPr lang="en-US" sz="2800" dirty="0" smtClean="0">
                <a:latin typeface="SutonnyMJ" pitchFamily="2" charset="0"/>
              </a:rPr>
              <a:t> †h, </a:t>
            </a:r>
            <a:endParaRPr lang="en-GB" sz="2800" dirty="0">
              <a:latin typeface="SutonnyMJ" pitchFamily="2" charset="0"/>
            </a:endParaRPr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400"/>
            <a:ext cx="9144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8600" y="1"/>
            <a:ext cx="7772400" cy="68580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wÎ‡KvYwgwZ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(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H.W)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hvPvB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ChangeAspect="1"/>
          </p:cNvGraphicFramePr>
          <p:nvPr>
            <p:ph idx="1"/>
          </p:nvPr>
        </p:nvGraphicFramePr>
        <p:xfrm>
          <a:off x="609600" y="1600200"/>
          <a:ext cx="7793038" cy="3429000"/>
        </p:xfrm>
        <a:graphic>
          <a:graphicData uri="http://schemas.openxmlformats.org/presentationml/2006/ole">
            <p:oleObj spid="_x0000_s49154" name="Equation" r:id="rId3" imgW="2323800" imgH="939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hvPvB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143000"/>
            <a:ext cx="8686800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dirty="0" smtClean="0"/>
              <a:t>17.     sin ( A +B ) + sin ( A – B ) = ?</a:t>
            </a:r>
            <a:endParaRPr lang="en-GB" sz="4000" dirty="0" smtClean="0"/>
          </a:p>
          <a:p>
            <a:pPr>
              <a:buNone/>
            </a:pPr>
            <a:r>
              <a:rPr lang="en-US" sz="4000" dirty="0" smtClean="0"/>
              <a:t>18.     sin ( A +B ) – sin ( A – B ) = ?</a:t>
            </a:r>
            <a:endParaRPr lang="en-GB" sz="4000" dirty="0" smtClean="0"/>
          </a:p>
          <a:p>
            <a:pPr>
              <a:buNone/>
            </a:pPr>
            <a:r>
              <a:rPr lang="en-US" sz="4000" dirty="0" smtClean="0"/>
              <a:t>19.    </a:t>
            </a:r>
            <a:r>
              <a:rPr lang="en-US" sz="4000" dirty="0" err="1" smtClean="0"/>
              <a:t>cos</a:t>
            </a:r>
            <a:r>
              <a:rPr lang="en-US" sz="4000" dirty="0" smtClean="0"/>
              <a:t> ( A +B ) + </a:t>
            </a:r>
            <a:r>
              <a:rPr lang="en-US" sz="4000" dirty="0" err="1" smtClean="0"/>
              <a:t>cos</a:t>
            </a:r>
            <a:r>
              <a:rPr lang="en-US" sz="4000" dirty="0" smtClean="0"/>
              <a:t> ( A-B)=    ?</a:t>
            </a:r>
            <a:endParaRPr lang="en-GB" sz="4000" dirty="0" smtClean="0"/>
          </a:p>
          <a:p>
            <a:pPr>
              <a:buNone/>
            </a:pPr>
            <a:r>
              <a:rPr lang="en-US" sz="4000" dirty="0" smtClean="0"/>
              <a:t> 20 .   </a:t>
            </a:r>
            <a:r>
              <a:rPr lang="en-US" sz="4000" dirty="0" err="1" smtClean="0"/>
              <a:t>cos</a:t>
            </a:r>
            <a:r>
              <a:rPr lang="en-US" sz="4000" dirty="0" smtClean="0"/>
              <a:t> ( A – B ) – </a:t>
            </a:r>
            <a:r>
              <a:rPr lang="en-US" sz="4000" dirty="0" err="1" smtClean="0"/>
              <a:t>cos</a:t>
            </a:r>
            <a:r>
              <a:rPr lang="en-US" sz="4000" dirty="0" smtClean="0"/>
              <a:t> ( A + B ) = ?</a:t>
            </a:r>
          </a:p>
          <a:p>
            <a:pPr>
              <a:buNone/>
            </a:pPr>
            <a:r>
              <a:rPr lang="en-US" sz="4000" dirty="0" smtClean="0"/>
              <a:t> 21.   </a:t>
            </a:r>
            <a:r>
              <a:rPr lang="en-US" sz="4000" dirty="0" err="1" smtClean="0"/>
              <a:t>sinC</a:t>
            </a:r>
            <a:r>
              <a:rPr lang="en-US" sz="4000" dirty="0" smtClean="0"/>
              <a:t> + </a:t>
            </a:r>
            <a:r>
              <a:rPr lang="en-US" sz="4000" dirty="0" err="1" smtClean="0"/>
              <a:t>sinD</a:t>
            </a:r>
            <a:r>
              <a:rPr lang="en-US" sz="4000" dirty="0" smtClean="0"/>
              <a:t>  =  ?</a:t>
            </a:r>
            <a:endParaRPr lang="en-GB" sz="4000" dirty="0" smtClean="0"/>
          </a:p>
          <a:p>
            <a:pPr>
              <a:buNone/>
            </a:pPr>
            <a:r>
              <a:rPr lang="en-US" sz="4000" dirty="0" smtClean="0"/>
              <a:t> 22.   </a:t>
            </a:r>
            <a:r>
              <a:rPr lang="en-US" sz="4000" dirty="0" err="1" smtClean="0"/>
              <a:t>sinC</a:t>
            </a:r>
            <a:r>
              <a:rPr lang="en-US" sz="4000" dirty="0" smtClean="0"/>
              <a:t>  -  </a:t>
            </a:r>
            <a:r>
              <a:rPr lang="en-US" sz="4000" dirty="0" err="1" smtClean="0"/>
              <a:t>sinD</a:t>
            </a:r>
            <a:r>
              <a:rPr lang="en-US" sz="4000" dirty="0" smtClean="0"/>
              <a:t>  =  ?</a:t>
            </a:r>
          </a:p>
          <a:p>
            <a:pPr>
              <a:buNone/>
            </a:pPr>
            <a:r>
              <a:rPr lang="en-US" sz="4000" dirty="0" smtClean="0"/>
              <a:t> 23.   </a:t>
            </a:r>
            <a:r>
              <a:rPr lang="en-US" sz="4000" dirty="0" err="1" smtClean="0"/>
              <a:t>cosC</a:t>
            </a:r>
            <a:r>
              <a:rPr lang="en-US" sz="4000" dirty="0" smtClean="0"/>
              <a:t> +  </a:t>
            </a:r>
            <a:r>
              <a:rPr lang="en-US" sz="4000" dirty="0" err="1" smtClean="0"/>
              <a:t>cosD</a:t>
            </a:r>
            <a:r>
              <a:rPr lang="en-US" sz="4000" dirty="0" smtClean="0"/>
              <a:t>  =  ?</a:t>
            </a:r>
          </a:p>
          <a:p>
            <a:pPr>
              <a:buNone/>
            </a:pPr>
            <a:r>
              <a:rPr lang="en-US" sz="4000" dirty="0" smtClean="0"/>
              <a:t>25.   </a:t>
            </a:r>
            <a:r>
              <a:rPr lang="en-US" sz="4000" dirty="0" err="1" smtClean="0"/>
              <a:t>cosC</a:t>
            </a:r>
            <a:r>
              <a:rPr lang="en-US" sz="4000" dirty="0" smtClean="0"/>
              <a:t>  -   </a:t>
            </a:r>
            <a:r>
              <a:rPr lang="en-US" sz="4000" dirty="0" err="1" smtClean="0"/>
              <a:t>cosD</a:t>
            </a:r>
            <a:r>
              <a:rPr lang="en-US" sz="4000" dirty="0" smtClean="0"/>
              <a:t>  =  ?</a:t>
            </a:r>
            <a:endParaRPr lang="en-GB" sz="4000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mshy³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AbycvZ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905001" y="1371600"/>
          <a:ext cx="6096000" cy="3886200"/>
        </p:xfrm>
        <a:graphic>
          <a:graphicData uri="http://schemas.openxmlformats.org/presentationml/2006/ole">
            <p:oleObj spid="_x0000_s23554" name="Equation" r:id="rId3" imgW="3555720" imgH="2565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mshy³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AbycvZ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90600"/>
            <a:ext cx="9144000" cy="563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mshy³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AbycvZ</a:t>
            </a:r>
            <a:endParaRPr lang="en-US" dirty="0"/>
          </a:p>
        </p:txBody>
      </p:sp>
      <p:pic>
        <p:nvPicPr>
          <p:cNvPr id="4608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838200"/>
            <a:ext cx="89154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mshy³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AbycvZ</a:t>
            </a:r>
            <a:endParaRPr lang="en-US" dirty="0"/>
          </a:p>
        </p:txBody>
      </p:sp>
      <p:pic>
        <p:nvPicPr>
          <p:cNvPr id="471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              PRESENTATION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                        ON     </a:t>
            </a:r>
            <a:br>
              <a:rPr lang="en-US" sz="4000" dirty="0" smtClean="0"/>
            </a:br>
            <a:r>
              <a:rPr lang="en-US" sz="4000" dirty="0" smtClean="0"/>
              <a:t>       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TRIGONOMETRY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Prepared by,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Sohel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Miah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Lecturer , Mathematics</a:t>
            </a:r>
            <a:endParaRPr lang="en-US" sz="4000" dirty="0" smtClean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mshy³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AbycvZ</a:t>
            </a:r>
            <a:endParaRPr lang="en-US" dirty="0"/>
          </a:p>
        </p:txBody>
      </p:sp>
      <p:pic>
        <p:nvPicPr>
          <p:cNvPr id="481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mshy³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AbycvZ</a:t>
            </a:r>
            <a:endParaRPr lang="en-US" dirty="0"/>
          </a:p>
        </p:txBody>
      </p:sp>
      <p:pic>
        <p:nvPicPr>
          <p:cNvPr id="481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g~j¨vqb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Abykxjbx-7.2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(24,25)</a:t>
            </a: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189038"/>
          </a:xfrm>
          <a:solidFill>
            <a:srgbClr val="00B050"/>
          </a:solidFill>
        </p:spPr>
        <p:txBody>
          <a:bodyPr/>
          <a:lstStyle/>
          <a:p>
            <a:pPr eaLnBrk="1" hangingPunct="1"/>
            <a:r>
              <a:rPr lang="en-US" smtClean="0">
                <a:latin typeface="SutonnyMJ" pitchFamily="2" charset="0"/>
              </a:rPr>
              <a:t>             cvV- wÎ‡KvYwgwZ</a:t>
            </a:r>
          </a:p>
        </p:txBody>
      </p:sp>
      <p:pic>
        <p:nvPicPr>
          <p:cNvPr id="6149" name="Picture 4" descr="E:\Personal  Data\Academic\snapping\math\matrix\12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327025" y="1676400"/>
            <a:ext cx="6835775" cy="3330575"/>
          </a:xfrm>
          <a:noFill/>
        </p:spPr>
      </p:pic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57346" name="Equation" r:id="rId5" imgW="114120" imgH="215640" progId="Equation.3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57347" name="Equation" r:id="rId6" imgW="114120" imgH="215640" progId="Equation.3">
              <p:embed/>
            </p:oleObj>
          </a:graphicData>
        </a:graphic>
      </p:graphicFrame>
      <p:sp>
        <p:nvSpPr>
          <p:cNvPr id="6150" name="TextBox 7"/>
          <p:cNvSpPr txBox="1">
            <a:spLocks noChangeArrowheads="1"/>
          </p:cNvSpPr>
          <p:nvPr/>
        </p:nvSpPr>
        <p:spPr bwMode="auto">
          <a:xfrm>
            <a:off x="7162800" y="4191000"/>
            <a:ext cx="1981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SutonnyMJ" pitchFamily="2" charset="0"/>
              </a:rPr>
              <a:t>wbY©q  Ki |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01625" y="1527175"/>
            <a:ext cx="8504238" cy="4572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algn="ctr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  <a:defRPr/>
            </a:pPr>
            <a:r>
              <a:rPr lang="en-US" sz="2700" b="1" u="sng" dirty="0">
                <a:latin typeface="Times New Roman" pitchFamily="18" charset="0"/>
                <a:cs typeface="Times New Roman" pitchFamily="18" charset="0"/>
              </a:rPr>
              <a:t>HOME WORK </a:t>
            </a:r>
          </a:p>
          <a:p>
            <a:pPr marL="365125" indent="-255588" algn="ctr">
              <a:spcBef>
                <a:spcPts val="400"/>
              </a:spcBef>
              <a:buClr>
                <a:schemeClr val="accent1"/>
              </a:buClr>
              <a:buSzPct val="68000"/>
              <a:buFont typeface="Wingdings 2" pitchFamily="18" charset="2"/>
              <a:buNone/>
              <a:defRPr/>
            </a:pPr>
            <a:r>
              <a:rPr lang="en-US" sz="2700" b="1" u="sng" dirty="0">
                <a:latin typeface="SutonnyMJ" pitchFamily="2" charset="0"/>
                <a:ea typeface="SutonnyMJ" pitchFamily="2" charset="0"/>
                <a:cs typeface="SutonnyMJ" pitchFamily="2" charset="0"/>
              </a:rPr>
              <a:t>G </a:t>
            </a:r>
            <a:r>
              <a:rPr lang="en-US" sz="2700" b="1" u="sng" dirty="0" err="1">
                <a:latin typeface="SutonnyMJ" pitchFamily="2" charset="0"/>
                <a:ea typeface="SutonnyMJ" pitchFamily="2" charset="0"/>
                <a:cs typeface="SutonnyMJ" pitchFamily="2" charset="0"/>
              </a:rPr>
              <a:t>ch©v‡q</a:t>
            </a:r>
            <a:r>
              <a:rPr lang="en-US" sz="2700" b="1" u="sng" dirty="0">
                <a:latin typeface="SutonnyMJ" pitchFamily="2" charset="0"/>
                <a:ea typeface="SutonnyMJ" pitchFamily="2" charset="0"/>
                <a:cs typeface="SutonnyMJ" pitchFamily="2" charset="0"/>
              </a:rPr>
              <a:t> </a:t>
            </a:r>
            <a:r>
              <a:rPr lang="en-US" sz="2700" b="1" u="sng" dirty="0" err="1">
                <a:latin typeface="SutonnyMJ" pitchFamily="2" charset="0"/>
                <a:ea typeface="SutonnyMJ" pitchFamily="2" charset="0"/>
                <a:cs typeface="SutonnyMJ" pitchFamily="2" charset="0"/>
              </a:rPr>
              <a:t>mevB</a:t>
            </a:r>
            <a:r>
              <a:rPr lang="en-US" sz="2700" b="1" u="sng" dirty="0">
                <a:latin typeface="SutonnyMJ" pitchFamily="2" charset="0"/>
                <a:ea typeface="SutonnyMJ" pitchFamily="2" charset="0"/>
                <a:cs typeface="SutonnyMJ" pitchFamily="2" charset="0"/>
              </a:rPr>
              <a:t> </a:t>
            </a:r>
            <a:r>
              <a:rPr lang="en-US" sz="2700" b="1" u="sng" dirty="0" err="1">
                <a:latin typeface="SutonnyMJ" pitchFamily="2" charset="0"/>
                <a:ea typeface="SutonnyMJ" pitchFamily="2" charset="0"/>
                <a:cs typeface="SutonnyMJ" pitchFamily="2" charset="0"/>
              </a:rPr>
              <a:t>Wv‡qwi</a:t>
            </a:r>
            <a:r>
              <a:rPr lang="en-US" sz="2700" b="1" u="sng" dirty="0">
                <a:latin typeface="SutonnyMJ" pitchFamily="2" charset="0"/>
                <a:ea typeface="SutonnyMJ" pitchFamily="2" charset="0"/>
                <a:cs typeface="SutonnyMJ" pitchFamily="2" charset="0"/>
              </a:rPr>
              <a:t> </a:t>
            </a:r>
            <a:r>
              <a:rPr lang="en-US" sz="2700" b="1" u="sng" dirty="0" err="1">
                <a:latin typeface="SutonnyMJ" pitchFamily="2" charset="0"/>
                <a:ea typeface="SutonnyMJ" pitchFamily="2" charset="0"/>
                <a:cs typeface="SutonnyMJ" pitchFamily="2" charset="0"/>
              </a:rPr>
              <a:t>nv‡Z</a:t>
            </a:r>
            <a:r>
              <a:rPr lang="en-US" sz="2700" b="1" u="sng" dirty="0">
                <a:latin typeface="SutonnyMJ" pitchFamily="2" charset="0"/>
                <a:ea typeface="SutonnyMJ" pitchFamily="2" charset="0"/>
                <a:cs typeface="SutonnyMJ" pitchFamily="2" charset="0"/>
              </a:rPr>
              <a:t> </a:t>
            </a:r>
            <a:r>
              <a:rPr lang="en-US" sz="2700" b="1" u="sng" dirty="0" err="1">
                <a:latin typeface="SutonnyMJ" pitchFamily="2" charset="0"/>
                <a:ea typeface="SutonnyMJ" pitchFamily="2" charset="0"/>
                <a:cs typeface="SutonnyMJ" pitchFamily="2" charset="0"/>
              </a:rPr>
              <a:t>wb‡e</a:t>
            </a:r>
            <a:r>
              <a:rPr lang="en-US" sz="2700" b="1" u="sng" dirty="0">
                <a:latin typeface="SutonnyMJ" pitchFamily="2" charset="0"/>
                <a:ea typeface="SutonnyMJ" pitchFamily="2" charset="0"/>
                <a:cs typeface="SutonnyMJ" pitchFamily="2" charset="0"/>
              </a:rPr>
              <a:t> </a:t>
            </a:r>
            <a:r>
              <a:rPr lang="en-US" sz="2700" b="1" u="sng" dirty="0" err="1">
                <a:latin typeface="SutonnyMJ" pitchFamily="2" charset="0"/>
                <a:ea typeface="SutonnyMJ" pitchFamily="2" charset="0"/>
                <a:cs typeface="SutonnyMJ" pitchFamily="2" charset="0"/>
              </a:rPr>
              <a:t>Ges</a:t>
            </a:r>
            <a:r>
              <a:rPr lang="en-US" sz="2700" b="1" u="sng" dirty="0">
                <a:latin typeface="SutonnyMJ" pitchFamily="2" charset="0"/>
                <a:ea typeface="SutonnyMJ" pitchFamily="2" charset="0"/>
                <a:cs typeface="SutonnyMJ" pitchFamily="2" charset="0"/>
              </a:rPr>
              <a:t>  </a:t>
            </a:r>
            <a:r>
              <a:rPr lang="en-US" sz="2700" b="1" u="sng" dirty="0" err="1">
                <a:latin typeface="SutonnyMJ" pitchFamily="2" charset="0"/>
                <a:ea typeface="SutonnyMJ" pitchFamily="2" charset="0"/>
                <a:cs typeface="SutonnyMJ" pitchFamily="2" charset="0"/>
              </a:rPr>
              <a:t>wb‡Pi</a:t>
            </a:r>
            <a:r>
              <a:rPr lang="en-US" sz="2700" b="1" u="sng" dirty="0">
                <a:latin typeface="SutonnyMJ" pitchFamily="2" charset="0"/>
                <a:ea typeface="SutonnyMJ" pitchFamily="2" charset="0"/>
                <a:cs typeface="SutonnyMJ" pitchFamily="2" charset="0"/>
              </a:rPr>
              <a:t> </a:t>
            </a:r>
            <a:r>
              <a:rPr lang="en-US" sz="2700" b="1" u="sng" dirty="0">
                <a:latin typeface="Times New Roman" pitchFamily="18" charset="0"/>
                <a:cs typeface="Times New Roman" pitchFamily="18" charset="0"/>
              </a:rPr>
              <a:t>HOME WORK  </a:t>
            </a:r>
            <a:r>
              <a:rPr lang="en-US" sz="2700" b="1" u="sng" dirty="0" err="1">
                <a:latin typeface="SutonnyMJ" pitchFamily="2" charset="0"/>
                <a:ea typeface="SutonnyMJ" pitchFamily="2" charset="0"/>
                <a:cs typeface="SutonnyMJ" pitchFamily="2" charset="0"/>
              </a:rPr>
              <a:t>My‡jv</a:t>
            </a:r>
            <a:r>
              <a:rPr lang="en-US" sz="2700" b="1" u="sng" dirty="0">
                <a:latin typeface="SutonnyMJ" pitchFamily="2" charset="0"/>
                <a:ea typeface="SutonnyMJ" pitchFamily="2" charset="0"/>
                <a:cs typeface="SutonnyMJ" pitchFamily="2" charset="0"/>
              </a:rPr>
              <a:t> </a:t>
            </a:r>
            <a:r>
              <a:rPr lang="en-US" sz="2700" b="1" u="sng" dirty="0" err="1">
                <a:latin typeface="SutonnyMJ" pitchFamily="2" charset="0"/>
                <a:ea typeface="SutonnyMJ" pitchFamily="2" charset="0"/>
                <a:cs typeface="SutonnyMJ" pitchFamily="2" charset="0"/>
              </a:rPr>
              <a:t>wj‡L</a:t>
            </a:r>
            <a:r>
              <a:rPr lang="en-US" sz="2700" b="1" u="sng" dirty="0">
                <a:latin typeface="SutonnyMJ" pitchFamily="2" charset="0"/>
                <a:ea typeface="SutonnyMJ" pitchFamily="2" charset="0"/>
                <a:cs typeface="SutonnyMJ" pitchFamily="2" charset="0"/>
              </a:rPr>
              <a:t> </a:t>
            </a:r>
            <a:r>
              <a:rPr lang="en-US" sz="2700" b="1" u="sng" dirty="0" err="1">
                <a:latin typeface="SutonnyMJ" pitchFamily="2" charset="0"/>
                <a:ea typeface="SutonnyMJ" pitchFamily="2" charset="0"/>
                <a:cs typeface="SutonnyMJ" pitchFamily="2" charset="0"/>
              </a:rPr>
              <a:t>bvI</a:t>
            </a:r>
            <a:r>
              <a:rPr lang="en-US" sz="2700" b="1" u="sng" dirty="0">
                <a:latin typeface="SutonnyMJ" pitchFamily="2" charset="0"/>
                <a:ea typeface="SutonnyMJ" pitchFamily="2" charset="0"/>
                <a:cs typeface="SutonnyMJ" pitchFamily="2" charset="0"/>
              </a:rPr>
              <a:t>|</a:t>
            </a:r>
            <a:endParaRPr lang="en-US" sz="2700" b="1" u="sng" dirty="0">
              <a:latin typeface="Times New Roman" pitchFamily="18" charset="0"/>
              <a:cs typeface="Times New Roman" pitchFamily="18" charset="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  <a:defRPr/>
            </a:pPr>
            <a:endParaRPr lang="en-US" sz="2700" b="1" u="sng" dirty="0">
              <a:latin typeface="SutonnyMJ" pitchFamily="2" charset="0"/>
              <a:ea typeface="SutonnyMJ" pitchFamily="2" charset="0"/>
              <a:cs typeface="SutonnyMJ" pitchFamily="2" charset="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700" b="1" dirty="0">
                <a:latin typeface="SutonnyMJ" pitchFamily="2" charset="0"/>
                <a:ea typeface="SutonnyMJ" pitchFamily="2" charset="0"/>
                <a:cs typeface="SutonnyMJ" pitchFamily="2" charset="0"/>
              </a:rPr>
              <a:t>   #  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Follow C.W  copy</a:t>
            </a:r>
            <a:r>
              <a:rPr lang="en-US" sz="2700" b="1" dirty="0">
                <a:latin typeface="SutonnyMJ" pitchFamily="2" charset="0"/>
                <a:ea typeface="SutonnyMJ" pitchFamily="2" charset="0"/>
                <a:cs typeface="SutonnyMJ" pitchFamily="2" charset="0"/>
              </a:rPr>
              <a:t>?</a:t>
            </a:r>
            <a:r>
              <a:rPr lang="en-US" sz="2800" b="1" dirty="0"/>
              <a:t> </a:t>
            </a:r>
            <a:endParaRPr lang="en-US" sz="2800" b="1" dirty="0"/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800" b="1" dirty="0"/>
              <a:t> </a:t>
            </a:r>
            <a:r>
              <a:rPr lang="en-US" sz="2800" b="1" dirty="0"/>
              <a:t> </a:t>
            </a:r>
            <a:r>
              <a:rPr lang="en-US" sz="2800" b="1" dirty="0">
                <a:latin typeface="SutonnyMJ" pitchFamily="2" charset="0"/>
                <a:ea typeface="SutonnyMJ" pitchFamily="2" charset="0"/>
                <a:cs typeface="SutonnyMJ" pitchFamily="2" charset="0"/>
              </a:rPr>
              <a:t># 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Abykxjbx-7.2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(3,16,17,20,30)</a:t>
            </a:r>
            <a:endParaRPr lang="en-US" sz="2800" b="1" dirty="0"/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800" b="1" dirty="0"/>
              <a:t> </a:t>
            </a:r>
            <a:r>
              <a:rPr lang="en-US" sz="2800" b="1" dirty="0"/>
              <a:t>  </a:t>
            </a:r>
            <a:endParaRPr lang="en-US" sz="2800" b="1" dirty="0"/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en-US" sz="2800" b="1" dirty="0">
              <a:latin typeface="SutonnyMJ" pitchFamily="2" charset="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  <a:defRPr/>
            </a:pPr>
            <a:endParaRPr lang="en-US" sz="2700" b="1" dirty="0">
              <a:latin typeface="SutonnyMJ" pitchFamily="2" charset="0"/>
              <a:ea typeface="SutonnyMJ" pitchFamily="2" charset="0"/>
              <a:cs typeface="SutonnyMJ" pitchFamily="2" charset="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  <a:defRPr/>
            </a:pPr>
            <a:endParaRPr lang="en-US" sz="2700" dirty="0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09800" y="4800600"/>
            <a:ext cx="4495800" cy="914400"/>
          </a:xfrm>
        </p:spPr>
        <p:txBody>
          <a:bodyPr>
            <a:normAutofit fontScale="70000" lnSpcReduction="20000"/>
          </a:bodyPr>
          <a:lstStyle/>
          <a:p>
            <a:pPr marL="320040" indent="-32004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bn-BD" sz="60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সকলকে</a:t>
            </a:r>
          </a:p>
          <a:p>
            <a:pPr marL="320040" indent="-32004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bn-BD" dirty="0" smtClean="0"/>
              <a:t> </a:t>
            </a:r>
            <a:endParaRPr lang="en-US" dirty="0"/>
          </a:p>
        </p:txBody>
      </p:sp>
      <p:pic>
        <p:nvPicPr>
          <p:cNvPr id="6146" name="Picture 2" descr="G:\download\picture\bang_thanks_c-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52600" y="1870838"/>
            <a:ext cx="3714750" cy="2476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4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0" y="1828800"/>
            <a:ext cx="2438400" cy="2591671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876800" y="4572000"/>
            <a:ext cx="3429000" cy="16319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>
                <a:solidFill>
                  <a:srgbClr val="78D6EA"/>
                </a:solidFill>
                <a:latin typeface="SutonnyMJ" pitchFamily="2" charset="0"/>
              </a:rPr>
              <a:t>‡mv‡nj wgqv  </a:t>
            </a:r>
            <a:r>
              <a:rPr lang="bn-BD" sz="2800">
                <a:solidFill>
                  <a:srgbClr val="78D6EA"/>
                </a:solidFill>
                <a:latin typeface="NikoshBAN"/>
                <a:ea typeface="NikoshBAN"/>
                <a:cs typeface="NikoshBAN"/>
              </a:rPr>
              <a:t> </a:t>
            </a:r>
            <a:br>
              <a:rPr lang="bn-BD" sz="2800">
                <a:solidFill>
                  <a:srgbClr val="78D6EA"/>
                </a:solidFill>
                <a:latin typeface="NikoshBAN"/>
                <a:ea typeface="NikoshBAN"/>
                <a:cs typeface="NikoshBAN"/>
              </a:rPr>
            </a:br>
            <a:r>
              <a:rPr lang="en-US" sz="2400">
                <a:solidFill>
                  <a:srgbClr val="7030A0"/>
                </a:solidFill>
                <a:latin typeface="SutonnyMJ" pitchFamily="2" charset="0"/>
                <a:ea typeface="NikoshBAN"/>
                <a:cs typeface="NikoshBAN"/>
              </a:rPr>
              <a:t>cÖfvlK, MwYZ</a:t>
            </a:r>
          </a:p>
          <a:p>
            <a:pPr algn="r"/>
            <a:r>
              <a:rPr lang="en-US" sz="2400">
                <a:solidFill>
                  <a:srgbClr val="7030A0"/>
                </a:solidFill>
                <a:latin typeface="SutonnyMJ" pitchFamily="2" charset="0"/>
              </a:rPr>
              <a:t>K¨v›Ub‡g›U cvewjK ¯‹zj I K‡jR ‡gv‡gbkvnx</a:t>
            </a:r>
            <a:endParaRPr lang="en-US">
              <a:solidFill>
                <a:srgbClr val="7030A0"/>
              </a:solidFill>
              <a:latin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"/>
            <a:ext cx="7772400" cy="1219200"/>
          </a:xfrm>
          <a:solidFill>
            <a:schemeClr val="bg2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hvPvB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  <p:graphicFrame>
        <p:nvGraphicFramePr>
          <p:cNvPr id="25601" name="Content Placeholder 4"/>
          <p:cNvGraphicFramePr>
            <a:graphicFrameLocks noChangeAspect="1"/>
          </p:cNvGraphicFramePr>
          <p:nvPr/>
        </p:nvGraphicFramePr>
        <p:xfrm>
          <a:off x="0" y="1371600"/>
          <a:ext cx="9144000" cy="4038600"/>
        </p:xfrm>
        <a:graphic>
          <a:graphicData uri="http://schemas.openxmlformats.org/presentationml/2006/ole">
            <p:oleObj spid="_x0000_s25601" name="Equation" r:id="rId3" imgW="2323800" imgH="9396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7772400" cy="1470025"/>
          </a:xfrm>
          <a:solidFill>
            <a:schemeClr val="bg2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wÎ‡KvYwgwZi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hvPvB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828800"/>
            <a:ext cx="8001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GB" sz="5400" dirty="0" smtClean="0"/>
              <a:t>    Sin(A+B) + Sin(A-B ) =  ?</a:t>
            </a:r>
          </a:p>
          <a:p>
            <a:pPr>
              <a:buFont typeface="Arial" charset="0"/>
              <a:buChar char="•"/>
            </a:pPr>
            <a:r>
              <a:rPr lang="en-GB" sz="5400" dirty="0" smtClean="0"/>
              <a:t>    </a:t>
            </a:r>
            <a:r>
              <a:rPr lang="en-GB" sz="5400" dirty="0" err="1" smtClean="0"/>
              <a:t>SinC</a:t>
            </a:r>
            <a:r>
              <a:rPr lang="en-GB" sz="5400" dirty="0" smtClean="0"/>
              <a:t> + </a:t>
            </a:r>
            <a:r>
              <a:rPr lang="en-GB" sz="5400" dirty="0" err="1" smtClean="0"/>
              <a:t>SinD</a:t>
            </a:r>
            <a:r>
              <a:rPr lang="en-GB" sz="5400" dirty="0" smtClean="0"/>
              <a:t>  = ? </a:t>
            </a:r>
          </a:p>
          <a:p>
            <a:pPr>
              <a:buFont typeface="Arial" charset="0"/>
              <a:buChar char="•"/>
            </a:pPr>
            <a:r>
              <a:rPr lang="en-GB" sz="5400" dirty="0" smtClean="0"/>
              <a:t>   </a:t>
            </a:r>
            <a:r>
              <a:rPr lang="en-GB" sz="5400" dirty="0" err="1" smtClean="0"/>
              <a:t>SinC</a:t>
            </a:r>
            <a:r>
              <a:rPr lang="en-GB" sz="5400" dirty="0" smtClean="0"/>
              <a:t>  -   </a:t>
            </a:r>
            <a:r>
              <a:rPr lang="en-GB" sz="5400" dirty="0" err="1" smtClean="0"/>
              <a:t>SinD</a:t>
            </a:r>
            <a:r>
              <a:rPr lang="en-GB" sz="5400" dirty="0" smtClean="0"/>
              <a:t>  = ?</a:t>
            </a:r>
          </a:p>
          <a:p>
            <a:pPr>
              <a:buFont typeface="Arial" charset="0"/>
              <a:buChar char="•"/>
            </a:pPr>
            <a:r>
              <a:rPr lang="en-GB" sz="5400" dirty="0" smtClean="0"/>
              <a:t>   </a:t>
            </a:r>
            <a:r>
              <a:rPr lang="en-GB" sz="5400" dirty="0" err="1" smtClean="0"/>
              <a:t>cos</a:t>
            </a:r>
            <a:r>
              <a:rPr lang="en-GB" sz="5400" dirty="0" smtClean="0"/>
              <a:t> C  -   </a:t>
            </a:r>
            <a:r>
              <a:rPr lang="en-GB" sz="5400" dirty="0" err="1" smtClean="0"/>
              <a:t>cosD</a:t>
            </a:r>
            <a:r>
              <a:rPr lang="en-GB" sz="5400" dirty="0" smtClean="0"/>
              <a:t>  = ?</a:t>
            </a:r>
          </a:p>
          <a:p>
            <a:pPr>
              <a:buFont typeface="Arial" charset="0"/>
              <a:buChar char="•"/>
            </a:pPr>
            <a:endParaRPr lang="en-GB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28600" y="1"/>
            <a:ext cx="7772400" cy="68580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wÎ‡KvYwgwZi m~Î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685800"/>
            <a:ext cx="8153400" cy="563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85800"/>
            <a:ext cx="8582025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28600" y="1"/>
            <a:ext cx="7772400" cy="68580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wÎ‡KvYwgwZi m~Î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685800"/>
            <a:ext cx="8153400" cy="563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609600"/>
            <a:ext cx="83058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28600" y="1"/>
            <a:ext cx="7772400" cy="68580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wÎ‡KvYwgwZ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Ex-7.5(4)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685800"/>
            <a:ext cx="8153400" cy="563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762000"/>
            <a:ext cx="8077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28600" y="1"/>
            <a:ext cx="7772400" cy="68580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wÎ‡KvYwgwZ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Ex-7.5(Art-7.2.7)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685800"/>
            <a:ext cx="8153400" cy="563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38" y="685800"/>
            <a:ext cx="8924925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28600" y="1"/>
            <a:ext cx="7772400" cy="68580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wÎ‡KvYwgwZ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Ex-7.6 ( 5(ii))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685800"/>
            <a:ext cx="8153400" cy="563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98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85800"/>
            <a:ext cx="9144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311</Words>
  <Application>Microsoft Office PowerPoint</Application>
  <PresentationFormat>On-screen Show (4:3)</PresentationFormat>
  <Paragraphs>58</Paragraphs>
  <Slides>24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Equation</vt:lpstr>
      <vt:lpstr>Slide 1</vt:lpstr>
      <vt:lpstr>                         PRESENTATION                           ON                    TRIGONOMETRY         Prepared by,                Sohel Miah                  Lecturer , Mathematics</vt:lpstr>
      <vt:lpstr>wÎ‡KvYwgwZi m~Î hvPvB </vt:lpstr>
      <vt:lpstr>wÎ‡KvYwgwZi m~Î hvPvB 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wÎ‡KvYwgwZi m~Î hvPvB </vt:lpstr>
      <vt:lpstr>wÎ‡KvYwgwZi m~Î hvPvB </vt:lpstr>
      <vt:lpstr>mshy³ †Kv‡Yi wÎ‡KvYwgwZK AbycvZ</vt:lpstr>
      <vt:lpstr>mshy³ †Kv‡Yi wÎ‡KvYwgwZK AbycvZ</vt:lpstr>
      <vt:lpstr>mshy³ †Kv‡Yi wÎ‡KvYwgwZK AbycvZ</vt:lpstr>
      <vt:lpstr>mshy³ †Kv‡Yi wÎ‡KvYwgwZK AbycvZ</vt:lpstr>
      <vt:lpstr>mshy³ †Kv‡Yi wÎ‡KvYwgwZK AbycvZ</vt:lpstr>
      <vt:lpstr>mshy³ †Kv‡Yi wÎ‡KvYwgwZK AbycvZ</vt:lpstr>
      <vt:lpstr>cvV g~j¨vqb</vt:lpstr>
      <vt:lpstr>             cvV- wÎ‡KvYwgwZ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wÎ‡KvYwgwZi m~Î</dc:title>
  <dc:creator>LAB</dc:creator>
  <cp:lastModifiedBy>Lotus Computer</cp:lastModifiedBy>
  <cp:revision>90</cp:revision>
  <dcterms:created xsi:type="dcterms:W3CDTF">2015-08-21T02:59:40Z</dcterms:created>
  <dcterms:modified xsi:type="dcterms:W3CDTF">2016-11-18T12:25:42Z</dcterms:modified>
</cp:coreProperties>
</file>